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2.xml" ContentType="application/vnd.openxmlformats-officedocument.them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1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65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6" r:id="rId10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9" d="100"/>
          <a:sy n="89" d="100"/>
        </p:scale>
        <p:origin x="-61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2017/10/9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4163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8115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3734602" cy="149384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0326" y="4875748"/>
            <a:ext cx="4706754" cy="1982251"/>
          </a:xfrm>
          <a:prstGeom prst="rect">
            <a:avLst/>
          </a:prstGeom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173818" y="2840039"/>
            <a:ext cx="7844367" cy="947737"/>
          </a:xfrm>
        </p:spPr>
        <p:txBody>
          <a:bodyPr/>
          <a:lstStyle>
            <a:lvl1pPr algn="ctr">
              <a:defRPr sz="3600"/>
            </a:lvl1pPr>
          </a:lstStyle>
          <a:p>
            <a:pPr lvl="0"/>
            <a:r>
              <a:rPr lang="zh-CN" altLang="zh-CN" noProof="0" dirty="0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67467" y="3886201"/>
            <a:ext cx="7857067" cy="6699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>
            <a:lvl1pPr marL="0" indent="0" algn="r">
              <a:buFontTx/>
              <a:buNone/>
              <a:defRPr sz="2000"/>
            </a:lvl1pPr>
          </a:lstStyle>
          <a:p>
            <a:pPr lvl="0"/>
            <a:r>
              <a:rPr lang="zh-CN" altLang="zh-CN" noProof="0" dirty="0" smtClean="0"/>
              <a:t>单击此处编辑母版副标题样式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3B626-CDDA-4737-8081-2DB7A644F6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3B626-CDDA-4737-8081-2DB7A644F6F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内容占位符 6"/>
          <p:cNvSpPr>
            <a:spLocks noGrp="1"/>
          </p:cNvSpPr>
          <p:nvPr>
            <p:ph sz="quarter" idx="13"/>
          </p:nvPr>
        </p:nvSpPr>
        <p:spPr>
          <a:xfrm>
            <a:off x="609600" y="412955"/>
            <a:ext cx="10972800" cy="5575095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grpSp>
        <p:nvGrpSpPr>
          <p:cNvPr id="4" name="Group 7"/>
          <p:cNvGrpSpPr/>
          <p:nvPr/>
        </p:nvGrpSpPr>
        <p:grpSpPr bwMode="auto">
          <a:xfrm>
            <a:off x="0" y="241300"/>
            <a:ext cx="609600" cy="585788"/>
            <a:chOff x="0" y="0"/>
            <a:chExt cx="720" cy="922"/>
          </a:xfrm>
        </p:grpSpPr>
        <p:sp>
          <p:nvSpPr>
            <p:cNvPr id="5" name="Rectangle 8"/>
            <p:cNvSpPr>
              <a:spLocks noChangeArrowheads="1"/>
            </p:cNvSpPr>
            <p:nvPr/>
          </p:nvSpPr>
          <p:spPr bwMode="auto">
            <a:xfrm>
              <a:off x="0" y="0"/>
              <a:ext cx="474" cy="922"/>
            </a:xfrm>
            <a:prstGeom prst="rect">
              <a:avLst/>
            </a:prstGeom>
            <a:solidFill>
              <a:srgbClr val="54BBDC"/>
            </a:solidFill>
            <a:ln w="9525" cap="flat" cmpd="sng">
              <a:solidFill>
                <a:srgbClr val="54BBDC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800"/>
            </a:p>
          </p:txBody>
        </p:sp>
        <p:sp>
          <p:nvSpPr>
            <p:cNvPr id="6" name="Rectangle 9"/>
            <p:cNvSpPr>
              <a:spLocks noChangeArrowheads="1"/>
            </p:cNvSpPr>
            <p:nvPr/>
          </p:nvSpPr>
          <p:spPr bwMode="auto">
            <a:xfrm>
              <a:off x="600" y="0"/>
              <a:ext cx="120" cy="922"/>
            </a:xfrm>
            <a:prstGeom prst="rect">
              <a:avLst/>
            </a:prstGeom>
            <a:solidFill>
              <a:srgbClr val="73C8BE"/>
            </a:solidFill>
            <a:ln w="9525" cap="flat" cmpd="sng">
              <a:solidFill>
                <a:srgbClr val="73C8BE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800"/>
            </a:p>
          </p:txBody>
        </p:sp>
      </p:grp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3B626-CDDA-4737-8081-2DB7A644F6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454400" y="3087434"/>
            <a:ext cx="7045434" cy="856800"/>
          </a:xfrm>
        </p:spPr>
        <p:txBody>
          <a:bodyPr anchor="ctr" anchorCtr="0"/>
          <a:lstStyle>
            <a:lvl1pPr>
              <a:defRPr sz="2800"/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3B626-CDDA-4737-8081-2DB7A644F6F3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0" name="Group 4" descr="#wm#_54_13_*Z"/>
          <p:cNvGrpSpPr/>
          <p:nvPr/>
        </p:nvGrpSpPr>
        <p:grpSpPr bwMode="auto">
          <a:xfrm>
            <a:off x="1790700" y="3000375"/>
            <a:ext cx="1193800" cy="857250"/>
            <a:chOff x="0" y="0"/>
            <a:chExt cx="1880" cy="1352"/>
          </a:xfrm>
        </p:grpSpPr>
        <p:sp>
          <p:nvSpPr>
            <p:cNvPr id="11" name="AutoShape 5" descr="#wm#_54_13_*Z"/>
            <p:cNvSpPr>
              <a:spLocks noChangeArrowheads="1"/>
            </p:cNvSpPr>
            <p:nvPr/>
          </p:nvSpPr>
          <p:spPr bwMode="auto">
            <a:xfrm rot="900000">
              <a:off x="172" y="0"/>
              <a:ext cx="1709" cy="1353"/>
            </a:xfrm>
            <a:prstGeom prst="triangle">
              <a:avLst>
                <a:gd name="adj" fmla="val 50000"/>
              </a:avLst>
            </a:prstGeom>
            <a:solidFill>
              <a:srgbClr val="EAEAE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170" tIns="46990" rIns="90170" bIns="46990" anchor="ctr"/>
            <a:lstStyle/>
            <a:p>
              <a:endParaRPr lang="zh-CN" altLang="zh-CN"/>
            </a:p>
          </p:txBody>
        </p:sp>
        <p:sp>
          <p:nvSpPr>
            <p:cNvPr id="12" name="AutoShape 6" descr="#wm#_54_13_*Z"/>
            <p:cNvSpPr>
              <a:spLocks noChangeArrowheads="1"/>
            </p:cNvSpPr>
            <p:nvPr/>
          </p:nvSpPr>
          <p:spPr bwMode="auto">
            <a:xfrm rot="19800000">
              <a:off x="0" y="0"/>
              <a:ext cx="1709" cy="1353"/>
            </a:xfrm>
            <a:prstGeom prst="triangle">
              <a:avLst>
                <a:gd name="adj" fmla="val 50000"/>
              </a:avLst>
            </a:prstGeom>
            <a:solidFill>
              <a:srgbClr val="54BBD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170" tIns="46990" rIns="90170" bIns="4699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372997"/>
            <a:ext cx="4736512" cy="3916800"/>
          </a:xfr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2400"/>
            </a:lvl1pPr>
            <a:lvl2pPr marL="742950" indent="-285750">
              <a:buFont typeface="Arial" panose="020B0604020202020204" pitchFamily="34" charset="0"/>
              <a:buChar char="•"/>
              <a:defRPr sz="2000"/>
            </a:lvl2pPr>
            <a:lvl3pPr marL="1200150" indent="-285750">
              <a:buFont typeface="Arial" panose="020B0604020202020204" pitchFamily="34" charset="0"/>
              <a:buChar char="•"/>
              <a:defRPr sz="1800"/>
            </a:lvl3pPr>
            <a:lvl4pPr marL="1657350" indent="-285750">
              <a:buFont typeface="Arial" panose="020B0604020202020204" pitchFamily="34" charset="0"/>
              <a:buChar char="•"/>
              <a:defRPr sz="1800"/>
            </a:lvl4pPr>
            <a:lvl5pPr marL="2114550" indent="-285750">
              <a:buFont typeface="Arial" panose="020B0604020202020204" pitchFamily="34" charset="0"/>
              <a:buChar char="•"/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091680" y="1372997"/>
            <a:ext cx="4490720" cy="3916800"/>
          </a:xfr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2400"/>
            </a:lvl1pPr>
            <a:lvl2pPr marL="742950" indent="-285750">
              <a:buFont typeface="Arial" panose="020B0604020202020204" pitchFamily="34" charset="0"/>
              <a:buChar char="•"/>
              <a:defRPr sz="2000"/>
            </a:lvl2pPr>
            <a:lvl3pPr marL="1200150" indent="-285750">
              <a:buFont typeface="Arial" panose="020B0604020202020204" pitchFamily="34" charset="0"/>
              <a:buChar char="•"/>
              <a:defRPr sz="1800"/>
            </a:lvl3pPr>
            <a:lvl4pPr marL="1657350" indent="-285750">
              <a:buFont typeface="Arial" panose="020B0604020202020204" pitchFamily="34" charset="0"/>
              <a:buChar char="•"/>
              <a:defRPr sz="1800"/>
            </a:lvl4pPr>
            <a:lvl5pPr marL="2114550" indent="-285750">
              <a:buFont typeface="Arial" panose="020B0604020202020204" pitchFamily="34" charset="0"/>
              <a:buChar char="•"/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grpSp>
        <p:nvGrpSpPr>
          <p:cNvPr id="7" name="Group 7"/>
          <p:cNvGrpSpPr/>
          <p:nvPr/>
        </p:nvGrpSpPr>
        <p:grpSpPr bwMode="auto">
          <a:xfrm>
            <a:off x="0" y="241300"/>
            <a:ext cx="609600" cy="585788"/>
            <a:chOff x="0" y="0"/>
            <a:chExt cx="720" cy="922"/>
          </a:xfrm>
        </p:grpSpPr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0" y="0"/>
              <a:ext cx="474" cy="922"/>
            </a:xfrm>
            <a:prstGeom prst="rect">
              <a:avLst/>
            </a:prstGeom>
            <a:solidFill>
              <a:srgbClr val="54BBDC"/>
            </a:solidFill>
            <a:ln w="9525" cap="flat" cmpd="sng">
              <a:solidFill>
                <a:srgbClr val="54BBDC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800"/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600" y="0"/>
              <a:ext cx="120" cy="922"/>
            </a:xfrm>
            <a:prstGeom prst="rect">
              <a:avLst/>
            </a:prstGeom>
            <a:solidFill>
              <a:srgbClr val="73C8BE"/>
            </a:solidFill>
            <a:ln w="9525" cap="flat" cmpd="sng">
              <a:solidFill>
                <a:srgbClr val="73C8BE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800"/>
            </a:p>
          </p:txBody>
        </p:sp>
      </p:grp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3B626-CDDA-4737-8081-2DB7A644F6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65126"/>
            <a:ext cx="10972800" cy="1109999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81163"/>
            <a:ext cx="538903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505075"/>
            <a:ext cx="5389034" cy="3684588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4102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410200" cy="3684588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3B626-CDDA-4737-8081-2DB7A644F6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2313600" y="3110400"/>
            <a:ext cx="7564800" cy="644400"/>
          </a:xfrm>
        </p:spPr>
        <p:txBody>
          <a:bodyPr/>
          <a:lstStyle>
            <a:lvl1pPr algn="ctr">
              <a:defRPr sz="3600">
                <a:latin typeface="+mj-lt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2" name="页脚占位符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" name="灯片编号占位符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3B626-CDDA-4737-8081-2DB7A644F6F3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4" name="Group 8" descr="#wm#_54_35_*Z"/>
          <p:cNvGrpSpPr/>
          <p:nvPr>
            <p:custDataLst>
              <p:tags r:id="rId1"/>
            </p:custDataLst>
          </p:nvPr>
        </p:nvGrpSpPr>
        <p:grpSpPr bwMode="auto">
          <a:xfrm rot="10800000">
            <a:off x="10252577" y="2940050"/>
            <a:ext cx="739775" cy="977900"/>
            <a:chOff x="0" y="0"/>
            <a:chExt cx="1165" cy="1540"/>
          </a:xfrm>
        </p:grpSpPr>
        <p:sp>
          <p:nvSpPr>
            <p:cNvPr id="15" name="AutoShape 9" descr="#wm#_54_35_*Z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0" y="388"/>
              <a:ext cx="777" cy="777"/>
            </a:xfrm>
            <a:prstGeom prst="diamond">
              <a:avLst/>
            </a:prstGeom>
            <a:solidFill>
              <a:srgbClr val="54BBD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" name="AutoShape 10" descr="#wm#_54_35_*Z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389" y="0"/>
              <a:ext cx="777" cy="777"/>
            </a:xfrm>
            <a:prstGeom prst="diamond">
              <a:avLst/>
            </a:prstGeom>
            <a:solidFill>
              <a:srgbClr val="BED5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" name="AutoShape 11" descr="#wm#_54_35_*Z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376" y="764"/>
              <a:ext cx="777" cy="777"/>
            </a:xfrm>
            <a:prstGeom prst="diamond">
              <a:avLst/>
            </a:prstGeom>
            <a:solidFill>
              <a:srgbClr val="73C8B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18" name="Group 4" descr="#wm#_54_35_*Z"/>
          <p:cNvGrpSpPr/>
          <p:nvPr>
            <p:custDataLst>
              <p:tags r:id="rId2"/>
            </p:custDataLst>
          </p:nvPr>
        </p:nvGrpSpPr>
        <p:grpSpPr bwMode="auto">
          <a:xfrm>
            <a:off x="1240115" y="2940050"/>
            <a:ext cx="727710" cy="958850"/>
            <a:chOff x="0" y="0"/>
            <a:chExt cx="1146" cy="1510"/>
          </a:xfrm>
        </p:grpSpPr>
        <p:sp>
          <p:nvSpPr>
            <p:cNvPr id="19" name="AutoShape 5" descr="#wm#_54_35_*Z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0" y="388"/>
              <a:ext cx="777" cy="777"/>
            </a:xfrm>
            <a:prstGeom prst="diamond">
              <a:avLst/>
            </a:prstGeom>
            <a:solidFill>
              <a:srgbClr val="54BBD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" name="AutoShape 6" descr="#wm#_54_35_*Z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369" y="0"/>
              <a:ext cx="777" cy="777"/>
            </a:xfrm>
            <a:prstGeom prst="diamond">
              <a:avLst/>
            </a:prstGeom>
            <a:solidFill>
              <a:srgbClr val="BED5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1" name="AutoShape 7" descr="#wm#_54_35_*Z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356" y="733"/>
              <a:ext cx="777" cy="777"/>
            </a:xfrm>
            <a:prstGeom prst="diamond">
              <a:avLst/>
            </a:prstGeom>
            <a:solidFill>
              <a:srgbClr val="73C8B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3B626-CDDA-4737-8081-2DB7A644F6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95200" y="5141976"/>
            <a:ext cx="11001600" cy="1195200"/>
          </a:xfrm>
        </p:spPr>
        <p:txBody>
          <a:bodyPr/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609600" y="241301"/>
            <a:ext cx="10972800" cy="587375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686702" y="1198468"/>
            <a:ext cx="6818595" cy="342136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grpSp>
        <p:nvGrpSpPr>
          <p:cNvPr id="7" name="Group 7"/>
          <p:cNvGrpSpPr/>
          <p:nvPr/>
        </p:nvGrpSpPr>
        <p:grpSpPr bwMode="auto">
          <a:xfrm>
            <a:off x="0" y="241300"/>
            <a:ext cx="609600" cy="585788"/>
            <a:chOff x="0" y="0"/>
            <a:chExt cx="720" cy="922"/>
          </a:xfrm>
        </p:grpSpPr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>
              <a:off x="0" y="0"/>
              <a:ext cx="474" cy="922"/>
            </a:xfrm>
            <a:prstGeom prst="rect">
              <a:avLst/>
            </a:prstGeom>
            <a:solidFill>
              <a:srgbClr val="54BBDC"/>
            </a:solidFill>
            <a:ln w="9525" cap="flat" cmpd="sng">
              <a:solidFill>
                <a:srgbClr val="54BBDC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800"/>
            </a:p>
          </p:txBody>
        </p:sp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>
              <a:off x="600" y="0"/>
              <a:ext cx="120" cy="922"/>
            </a:xfrm>
            <a:prstGeom prst="rect">
              <a:avLst/>
            </a:prstGeom>
            <a:solidFill>
              <a:srgbClr val="73C8BE"/>
            </a:solidFill>
            <a:ln w="9525" cap="flat" cmpd="sng">
              <a:solidFill>
                <a:srgbClr val="73C8BE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800"/>
            </a:p>
          </p:txBody>
        </p:sp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3B626-CDDA-4737-8081-2DB7A644F6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95114" y="241301"/>
            <a:ext cx="1687286" cy="5884863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41301"/>
            <a:ext cx="9040586" cy="5884863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3B626-CDDA-4737-8081-2DB7A644F6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16280" y="241301"/>
            <a:ext cx="10866120" cy="844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170" tIns="46990" rIns="90170" bIns="46990" numCol="1" anchor="ctr" anchorCtr="0" compatLnSpc="1">
            <a:normAutofit/>
          </a:bodyPr>
          <a:lstStyle/>
          <a:p>
            <a:pPr lvl="0"/>
            <a:r>
              <a:rPr lang="zh-CN" altLang="zh-CN" dirty="0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355271"/>
            <a:ext cx="10972800" cy="4770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zh-CN" dirty="0" smtClean="0"/>
              <a:t>单击此处编辑母版文本样式</a:t>
            </a:r>
          </a:p>
          <a:p>
            <a:pPr lvl="1"/>
            <a:r>
              <a:rPr lang="zh-CN" altLang="zh-CN" dirty="0" smtClean="0"/>
              <a:t>第二级</a:t>
            </a:r>
          </a:p>
          <a:p>
            <a:pPr lvl="2"/>
            <a:r>
              <a:rPr lang="zh-CN" altLang="zh-CN" dirty="0" smtClean="0"/>
              <a:t>第三级</a:t>
            </a:r>
          </a:p>
          <a:p>
            <a:pPr lvl="3"/>
            <a:r>
              <a:rPr lang="zh-CN" altLang="zh-CN" dirty="0" smtClean="0"/>
              <a:t>第四级</a:t>
            </a:r>
          </a:p>
          <a:p>
            <a:pPr lvl="4"/>
            <a:r>
              <a:rPr lang="zh-CN" altLang="zh-CN" dirty="0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95701"/>
            <a:ext cx="2844800" cy="317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>
              <a:defRPr sz="1400"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95701"/>
            <a:ext cx="3860800" cy="317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algn="ctr">
              <a:defRPr sz="1400"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95701"/>
            <a:ext cx="2844800" cy="317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algn="r">
              <a:defRPr sz="1400"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</a:lstStyle>
          <a:p>
            <a:fld id="{8133B626-CDDA-4737-8081-2DB7A644F6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fontAlgn="base"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+mj-ea"/>
          <a:ea typeface="+mj-ea"/>
          <a:cs typeface="+mj-cs"/>
          <a:sym typeface="Arial" panose="020B0604020202020204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bg2"/>
          </a:solidFill>
          <a:latin typeface="+mn-ea"/>
          <a:ea typeface="+mn-ea"/>
          <a:cs typeface="+mn-cs"/>
          <a:sym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bg2"/>
          </a:solidFill>
          <a:latin typeface="+mn-ea"/>
          <a:ea typeface="+mn-ea"/>
          <a:cs typeface="+mn-cs"/>
          <a:sym typeface="Arial" panose="020B0604020202020204" pitchFamily="34" charset="0"/>
        </a:defRPr>
      </a:lvl2pPr>
      <a:lvl3pPr marL="12001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bg2"/>
          </a:solidFill>
          <a:latin typeface="+mn-ea"/>
          <a:ea typeface="+mn-ea"/>
          <a:cs typeface="+mn-cs"/>
          <a:sym typeface="Arial" panose="020B0604020202020204" pitchFamily="34" charset="0"/>
        </a:defRPr>
      </a:lvl3pPr>
      <a:lvl4pPr marL="16573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bg2"/>
          </a:solidFill>
          <a:latin typeface="+mn-ea"/>
          <a:ea typeface="+mn-ea"/>
          <a:cs typeface="+mn-cs"/>
          <a:sym typeface="Arial" panose="020B0604020202020204" pitchFamily="34" charset="0"/>
        </a:defRPr>
      </a:lvl4pPr>
      <a:lvl5pPr marL="21145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bg2"/>
          </a:solidFill>
          <a:latin typeface="+mn-ea"/>
          <a:ea typeface="+mn-ea"/>
          <a:cs typeface="+mn-cs"/>
          <a:sym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image" Target="../media/image5.png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tags" Target="../tags/tag24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10" Type="http://schemas.openxmlformats.org/officeDocument/2006/relationships/image" Target="../media/image12.png"/><Relationship Id="rId4" Type="http://schemas.openxmlformats.org/officeDocument/2006/relationships/tags" Target="../tags/tag25.xml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2173818" y="3445143"/>
            <a:ext cx="7850716" cy="669925"/>
          </a:xfrm>
        </p:spPr>
        <p:txBody>
          <a:bodyPr>
            <a:normAutofit/>
          </a:bodyPr>
          <a:lstStyle/>
          <a:p>
            <a:pPr algn="ctr"/>
            <a:r>
              <a:rPr lang="en-US" altLang="zh-CN" sz="2400" dirty="0" smtClean="0">
                <a:solidFill>
                  <a:schemeClr val="tx1"/>
                </a:solidFill>
              </a:rPr>
              <a:t>----</a:t>
            </a:r>
            <a:r>
              <a:rPr lang="zh-CN" altLang="en-US" sz="2400" dirty="0" smtClean="0">
                <a:solidFill>
                  <a:schemeClr val="tx1"/>
                </a:solidFill>
              </a:rPr>
              <a:t>心理健康教育与咨询中心</a:t>
            </a:r>
            <a:endParaRPr lang="en-US" altLang="zh-CN" sz="2400" dirty="0" smtClean="0">
              <a:solidFill>
                <a:schemeClr val="tx1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2173818" y="1839579"/>
            <a:ext cx="7850716" cy="947737"/>
          </a:xfrm>
          <a:prstGeom prst="rect">
            <a:avLst/>
          </a:prstGeom>
          <a:noFill/>
          <a:ln>
            <a:noFill/>
          </a:ln>
        </p:spPr>
        <p:txBody>
          <a:bodyPr vert="horz" wrap="square" lIns="90170" tIns="46990" rIns="90170" bIns="46990" numCol="1" anchor="ctr" anchorCtr="0" compatLnSpc="1">
            <a:noAutofit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3600" kern="1200">
                <a:solidFill>
                  <a:srgbClr val="000000"/>
                </a:solidFill>
                <a:latin typeface="+mj-ea"/>
                <a:ea typeface="+mj-ea"/>
                <a:cs typeface="+mj-cs"/>
                <a:sym typeface="Arial" panose="020B0604020202020204" pitchFamily="34" charset="0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r>
              <a:rPr lang="zh-CN" altLang="en-US" sz="6000" b="1" dirty="0" smtClean="0">
                <a:latin typeface="+mj-lt"/>
              </a:rPr>
              <a:t>普查测验操作</a:t>
            </a:r>
            <a:r>
              <a:rPr lang="zh-CN" altLang="en-US" sz="6000" b="1" dirty="0">
                <a:latin typeface="+mj-lt"/>
              </a:rPr>
              <a:t>方法</a:t>
            </a:r>
            <a:endParaRPr lang="zh-CN" altLang="en-US" sz="6000" b="1" dirty="0" smtClean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02061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02665" y="377190"/>
            <a:ext cx="111220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/>
              <a:t>第一步：关注微信公众</a:t>
            </a:r>
            <a:r>
              <a:rPr lang="zh-CN" altLang="en-US" sz="4400" b="1" dirty="0" smtClean="0"/>
              <a:t>平台</a:t>
            </a:r>
            <a:endParaRPr lang="zh-CN" altLang="en-US" sz="4400" b="1" dirty="0"/>
          </a:p>
        </p:txBody>
      </p:sp>
      <p:pic>
        <p:nvPicPr>
          <p:cNvPr id="2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6820" y="1594485"/>
            <a:ext cx="4403725" cy="4403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372744" y="3503959"/>
            <a:ext cx="5934075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dirty="0" smtClean="0">
                <a:sym typeface="+mn-ea"/>
              </a:rPr>
              <a:t>微信名：丽</a:t>
            </a:r>
            <a:r>
              <a:rPr lang="zh-CN" altLang="en-US" sz="3200" dirty="0">
                <a:sym typeface="+mn-ea"/>
              </a:rPr>
              <a:t>水学院学生处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626985" y="5998210"/>
            <a:ext cx="1763395" cy="701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dirty="0">
                <a:sym typeface="+mn-ea"/>
              </a:rPr>
              <a:t>二维码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594995" y="203835"/>
            <a:ext cx="10899775" cy="138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ctr">
              <a:defRPr sz="280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defRPr>
            </a:lvl1pPr>
            <a:lvl2pPr algn="ctr">
              <a:defRPr sz="3600">
                <a:solidFill>
                  <a:srgbClr val="FFFFFF"/>
                </a:solidFill>
              </a:defRPr>
            </a:lvl2pPr>
            <a:lvl3pPr algn="ctr">
              <a:defRPr sz="3600">
                <a:solidFill>
                  <a:srgbClr val="FFFFFF"/>
                </a:solidFill>
              </a:defRPr>
            </a:lvl3pPr>
            <a:lvl4pPr algn="ctr">
              <a:defRPr sz="3600">
                <a:solidFill>
                  <a:srgbClr val="FFFFFF"/>
                </a:solidFill>
              </a:defRPr>
            </a:lvl4pPr>
            <a:lvl5pPr algn="ctr">
              <a:defRPr sz="3600">
                <a:solidFill>
                  <a:srgbClr val="FFFFFF"/>
                </a:solidFill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FFFFFF"/>
                </a:solidFill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FFFFFF"/>
                </a:solidFill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FFFFFF"/>
                </a:solidFill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FFFFFF"/>
                </a:solidFill>
              </a:defRPr>
            </a:lvl9pPr>
          </a:lstStyle>
          <a:p>
            <a:r>
              <a:rPr lang="zh-CN" altLang="en-US" sz="4400" b="1" dirty="0">
                <a:solidFill>
                  <a:schemeClr val="tx1"/>
                </a:solidFill>
                <a:latin typeface="+mj-ea"/>
                <a:ea typeface="+mj-ea"/>
              </a:rPr>
              <a:t>第二步：</a:t>
            </a:r>
            <a:r>
              <a:rPr lang="zh-CN" altLang="en-US" sz="4400" b="1" dirty="0" smtClean="0">
                <a:solidFill>
                  <a:schemeClr val="tx1"/>
                </a:solidFill>
                <a:latin typeface="+mj-ea"/>
                <a:ea typeface="+mj-ea"/>
              </a:rPr>
              <a:t>点击菜单</a:t>
            </a:r>
            <a:r>
              <a:rPr lang="zh-CN" altLang="en-US" sz="4400" b="1" dirty="0">
                <a:solidFill>
                  <a:schemeClr val="tx1"/>
                </a:solidFill>
                <a:latin typeface="+mj-ea"/>
                <a:ea typeface="+mj-ea"/>
              </a:rPr>
              <a:t>“新生特辑-心理</a:t>
            </a:r>
            <a:r>
              <a:rPr lang="zh-CN" altLang="en-US" sz="4400" b="1" dirty="0" smtClean="0">
                <a:solidFill>
                  <a:schemeClr val="tx1"/>
                </a:solidFill>
                <a:latin typeface="+mj-ea"/>
                <a:ea typeface="+mj-ea"/>
              </a:rPr>
              <a:t>测验”</a:t>
            </a:r>
            <a:endParaRPr lang="zh-CN" altLang="en-US" sz="44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0010" y="1712595"/>
            <a:ext cx="2810380" cy="486219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472565" y="306705"/>
            <a:ext cx="9555480" cy="1849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ctr">
              <a:defRPr sz="280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defRPr>
            </a:lvl1pPr>
            <a:lvl2pPr algn="ctr">
              <a:defRPr sz="3600">
                <a:solidFill>
                  <a:srgbClr val="FFFFFF"/>
                </a:solidFill>
              </a:defRPr>
            </a:lvl2pPr>
            <a:lvl3pPr algn="ctr">
              <a:defRPr sz="3600">
                <a:solidFill>
                  <a:srgbClr val="FFFFFF"/>
                </a:solidFill>
              </a:defRPr>
            </a:lvl3pPr>
            <a:lvl4pPr algn="ctr">
              <a:defRPr sz="3600">
                <a:solidFill>
                  <a:srgbClr val="FFFFFF"/>
                </a:solidFill>
              </a:defRPr>
            </a:lvl4pPr>
            <a:lvl5pPr algn="ctr">
              <a:defRPr sz="3600">
                <a:solidFill>
                  <a:srgbClr val="FFFFFF"/>
                </a:solidFill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FFFFFF"/>
                </a:solidFill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FFFFFF"/>
                </a:solidFill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FFFFFF"/>
                </a:solidFill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FFFFFF"/>
                </a:solidFill>
              </a:defRPr>
            </a:lvl9pPr>
          </a:lstStyle>
          <a:p>
            <a:r>
              <a:rPr lang="zh-CN" altLang="en-US" sz="4400"/>
              <a:t>第三步：输入密码“2271313”（心理健康教育与咨询中心联系电话）</a:t>
            </a: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280795" y="2901315"/>
            <a:ext cx="9832975" cy="27749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73150" y="654685"/>
            <a:ext cx="10040620" cy="1432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/>
              <a:t>第三步：输入</a:t>
            </a:r>
            <a:r>
              <a:rPr lang="zh-CN" altLang="en-US" sz="4400" b="1" dirty="0" smtClean="0"/>
              <a:t>密码</a:t>
            </a:r>
            <a:endParaRPr lang="en-US" altLang="zh-CN" sz="4400" b="1" dirty="0" smtClean="0"/>
          </a:p>
          <a:p>
            <a:pPr algn="ctr"/>
            <a:r>
              <a:rPr lang="zh-CN" altLang="en-US" sz="4400" b="1" dirty="0" smtClean="0"/>
              <a:t>（参加测验时老师会公布密码）</a:t>
            </a:r>
            <a:endParaRPr lang="zh-CN" altLang="en-US" sz="4400" b="1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859790" y="-369570"/>
            <a:ext cx="10922635" cy="213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ctr">
              <a:defRPr sz="280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defRPr>
            </a:lvl1pPr>
            <a:lvl2pPr algn="ctr">
              <a:defRPr sz="3600">
                <a:solidFill>
                  <a:srgbClr val="FFFFFF"/>
                </a:solidFill>
              </a:defRPr>
            </a:lvl2pPr>
            <a:lvl3pPr algn="ctr">
              <a:defRPr sz="3600">
                <a:solidFill>
                  <a:srgbClr val="FFFFFF"/>
                </a:solidFill>
              </a:defRPr>
            </a:lvl3pPr>
            <a:lvl4pPr algn="ctr">
              <a:defRPr sz="3600">
                <a:solidFill>
                  <a:srgbClr val="FFFFFF"/>
                </a:solidFill>
              </a:defRPr>
            </a:lvl4pPr>
            <a:lvl5pPr algn="ctr">
              <a:defRPr sz="3600">
                <a:solidFill>
                  <a:srgbClr val="FFFFFF"/>
                </a:solidFill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FFFFFF"/>
                </a:solidFill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FFFFFF"/>
                </a:solidFill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FFFFFF"/>
                </a:solidFill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FFFFFF"/>
                </a:solidFill>
              </a:defRPr>
            </a:lvl9pPr>
          </a:lstStyle>
          <a:p>
            <a:r>
              <a:rPr lang="zh-CN" altLang="en-US" sz="4400" b="1" dirty="0">
                <a:solidFill>
                  <a:schemeClr val="tx1"/>
                </a:solidFill>
                <a:latin typeface="+mj-ea"/>
                <a:ea typeface="+mj-ea"/>
              </a:rPr>
              <a:t>第四步：阅读重要声明</a:t>
            </a:r>
            <a:r>
              <a:rPr lang="zh-CN" altLang="en-US" sz="4400" b="1" dirty="0" smtClean="0">
                <a:solidFill>
                  <a:schemeClr val="tx1"/>
                </a:solidFill>
                <a:latin typeface="+mj-ea"/>
                <a:ea typeface="+mj-ea"/>
              </a:rPr>
              <a:t>、</a:t>
            </a:r>
            <a:endParaRPr lang="en-US" altLang="zh-CN" sz="4400" b="1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zh-CN" altLang="en-US" sz="4400" b="1" dirty="0" smtClean="0">
                <a:solidFill>
                  <a:schemeClr val="tx1"/>
                </a:solidFill>
                <a:latin typeface="+mj-ea"/>
                <a:ea typeface="+mj-ea"/>
              </a:rPr>
              <a:t>登记</a:t>
            </a:r>
            <a:r>
              <a:rPr lang="zh-CN" altLang="en-US" sz="4400" b="1" dirty="0">
                <a:solidFill>
                  <a:schemeClr val="tx1"/>
                </a:solidFill>
                <a:latin typeface="+mj-ea"/>
                <a:ea typeface="+mj-ea"/>
              </a:rPr>
              <a:t>测验结果查询密码、施测教师姓名</a:t>
            </a:r>
          </a:p>
        </p:txBody>
      </p:sp>
      <p:sp>
        <p:nvSpPr>
          <p:cNvPr id="5" name="矩形 4"/>
          <p:cNvSpPr/>
          <p:nvPr/>
        </p:nvSpPr>
        <p:spPr>
          <a:xfrm>
            <a:off x="6321107" y="3304033"/>
            <a:ext cx="469472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00B050"/>
                </a:solidFill>
              </a:rPr>
              <a:t>密码</a:t>
            </a:r>
            <a:r>
              <a:rPr lang="zh-CN" altLang="en-US" sz="2800" dirty="0">
                <a:solidFill>
                  <a:srgbClr val="00B050"/>
                </a:solidFill>
              </a:rPr>
              <a:t>不</a:t>
            </a:r>
            <a:r>
              <a:rPr lang="zh-CN" altLang="en-US" sz="2800" dirty="0" smtClean="0">
                <a:solidFill>
                  <a:srgbClr val="00B050"/>
                </a:solidFill>
              </a:rPr>
              <a:t>能少</a:t>
            </a:r>
            <a:r>
              <a:rPr lang="zh-CN" altLang="en-US" sz="2800" dirty="0">
                <a:solidFill>
                  <a:srgbClr val="00B050"/>
                </a:solidFill>
              </a:rPr>
              <a:t>于</a:t>
            </a:r>
            <a:r>
              <a:rPr lang="en-US" altLang="zh-CN" sz="2800" dirty="0">
                <a:solidFill>
                  <a:srgbClr val="00B050"/>
                </a:solidFill>
              </a:rPr>
              <a:t>11</a:t>
            </a:r>
            <a:r>
              <a:rPr lang="zh-CN" altLang="en-US" sz="2800" dirty="0">
                <a:solidFill>
                  <a:srgbClr val="00B050"/>
                </a:solidFill>
              </a:rPr>
              <a:t>位，建议使用“学号</a:t>
            </a:r>
            <a:r>
              <a:rPr lang="en-US" altLang="zh-CN" sz="2800" dirty="0">
                <a:solidFill>
                  <a:srgbClr val="00B050"/>
                </a:solidFill>
              </a:rPr>
              <a:t>+</a:t>
            </a:r>
            <a:r>
              <a:rPr lang="zh-CN" altLang="en-US" sz="2800" dirty="0">
                <a:solidFill>
                  <a:srgbClr val="00B050"/>
                </a:solidFill>
              </a:rPr>
              <a:t>文字或符号等”，以避免与他人重</a:t>
            </a:r>
            <a:r>
              <a:rPr lang="zh-CN" altLang="en-US" sz="2800" dirty="0" smtClean="0">
                <a:solidFill>
                  <a:srgbClr val="00B050"/>
                </a:solidFill>
              </a:rPr>
              <a:t>复</a:t>
            </a:r>
            <a:r>
              <a:rPr lang="zh-CN" altLang="en-US" sz="2800" dirty="0">
                <a:solidFill>
                  <a:srgbClr val="00B050"/>
                </a:solidFill>
              </a:rPr>
              <a:t>。</a:t>
            </a:r>
          </a:p>
          <a:p>
            <a:r>
              <a:rPr lang="zh-CN" altLang="en-US" sz="2800" dirty="0" smtClean="0">
                <a:solidFill>
                  <a:srgbClr val="00B050"/>
                </a:solidFill>
              </a:rPr>
              <a:t>请牢记并注意保</a:t>
            </a:r>
            <a:r>
              <a:rPr lang="zh-CN" altLang="en-US" sz="2800" dirty="0">
                <a:solidFill>
                  <a:srgbClr val="00B050"/>
                </a:solidFill>
              </a:rPr>
              <a:t>管密码。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3023" y="1790009"/>
            <a:ext cx="3358084" cy="4936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634365" y="456565"/>
            <a:ext cx="1146683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/>
              <a:t>第五步：</a:t>
            </a:r>
            <a:r>
              <a:rPr lang="zh-CN" altLang="en-US" sz="4400" b="1" dirty="0" smtClean="0"/>
              <a:t>登记基本信息</a:t>
            </a:r>
            <a:endParaRPr lang="zh-CN" altLang="en-US" sz="4400" b="1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6124" y="2997609"/>
            <a:ext cx="4232714" cy="386039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8838" y="2997609"/>
            <a:ext cx="3960305" cy="374242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66123" y="1387311"/>
            <a:ext cx="819301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00B050"/>
                </a:solidFill>
              </a:rPr>
              <a:t>电子邮箱：为</a:t>
            </a:r>
            <a:r>
              <a:rPr lang="zh-CN" altLang="en-US" dirty="0">
                <a:solidFill>
                  <a:srgbClr val="00B050"/>
                </a:solidFill>
              </a:rPr>
              <a:t>您提供的心理服务，将通过电子邮件通知您。这包括涉及人际交往、恋爱、压力管理等方面的心理沙龙、团体辅导、心理剧表演、心理讲座等团体活动，也包括心理回访、心理咨询等个体活动</a:t>
            </a:r>
            <a:r>
              <a:rPr lang="zh-CN" altLang="en-US" dirty="0" smtClean="0">
                <a:solidFill>
                  <a:srgbClr val="00B050"/>
                </a:solidFill>
              </a:rPr>
              <a:t>。</a:t>
            </a:r>
            <a:endParaRPr lang="en-US" altLang="zh-CN" dirty="0" smtClean="0">
              <a:solidFill>
                <a:srgbClr val="00B050"/>
              </a:solidFill>
            </a:endParaRPr>
          </a:p>
          <a:p>
            <a:endParaRPr lang="en-US" altLang="zh-CN" dirty="0">
              <a:solidFill>
                <a:srgbClr val="00B050"/>
              </a:solidFill>
            </a:endParaRPr>
          </a:p>
          <a:p>
            <a:r>
              <a:rPr lang="zh-CN" altLang="en-US" dirty="0">
                <a:solidFill>
                  <a:srgbClr val="00B050"/>
                </a:solidFill>
              </a:rPr>
              <a:t>学</a:t>
            </a:r>
            <a:r>
              <a:rPr lang="zh-CN" altLang="en-US" dirty="0" smtClean="0">
                <a:solidFill>
                  <a:srgbClr val="00B050"/>
                </a:solidFill>
              </a:rPr>
              <a:t>号：是学校</a:t>
            </a:r>
            <a:r>
              <a:rPr lang="zh-CN" altLang="en-US" dirty="0">
                <a:solidFill>
                  <a:srgbClr val="00B050"/>
                </a:solidFill>
              </a:rPr>
              <a:t>提供的完整学号，不能带有空格等无关信息，否则将无法输入。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2397760" y="403225"/>
            <a:ext cx="7397115" cy="1366520"/>
          </a:xfrm>
          <a:prstGeom prst="rect">
            <a:avLst/>
          </a:prstGeom>
          <a:solidFill>
            <a:srgbClr val="FFFFFF">
              <a:alpha val="7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 anchor="ctr">
            <a:normAutofit/>
          </a:bodyPr>
          <a:lstStyle>
            <a:defPPr>
              <a:defRPr lang="zh-CN"/>
            </a:defPPr>
            <a:lvl1pPr algn="ctr">
              <a:defRPr sz="2800">
                <a:solidFill>
                  <a:srgbClr val="8983FF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  <a:lvl2pPr marL="742950" indent="-285750">
              <a:defRPr>
                <a:ea typeface="宋体" panose="02010600030101010101" pitchFamily="2" charset="-122"/>
              </a:defRPr>
            </a:lvl2pPr>
            <a:lvl3pPr marL="1143000" indent="-228600">
              <a:defRPr>
                <a:ea typeface="宋体" panose="02010600030101010101" pitchFamily="2" charset="-122"/>
              </a:defRPr>
            </a:lvl3pPr>
            <a:lvl4pPr marL="1600200" indent="-228600">
              <a:defRPr>
                <a:ea typeface="宋体" panose="02010600030101010101" pitchFamily="2" charset="-122"/>
              </a:defRPr>
            </a:lvl4pPr>
            <a:lvl5pPr marL="2057400" indent="-228600">
              <a:defRPr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ea typeface="宋体" panose="02010600030101010101" pitchFamily="2" charset="-122"/>
              </a:defRPr>
            </a:lvl9pPr>
          </a:lstStyle>
          <a:p>
            <a:r>
              <a:rPr lang="zh-CN" altLang="en-US" sz="4400" b="1">
                <a:solidFill>
                  <a:schemeClr val="tx1"/>
                </a:solidFill>
                <a:latin typeface="+mj-ea"/>
                <a:ea typeface="+mj-ea"/>
              </a:rPr>
              <a:t>第六步：开始普查测验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83438" y="3917514"/>
            <a:ext cx="8496744" cy="24294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83437" y="1837980"/>
            <a:ext cx="8496744" cy="207953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Line 6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4225925" y="5819140"/>
            <a:ext cx="220345" cy="635"/>
          </a:xfrm>
          <a:prstGeom prst="line">
            <a:avLst/>
          </a:prstGeom>
          <a:noFill/>
          <a:ln w="38100" cap="flat" cmpd="sng">
            <a:solidFill>
              <a:srgbClr val="FFFF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5" name="Line 7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4225925" y="5802630"/>
            <a:ext cx="635" cy="414655"/>
          </a:xfrm>
          <a:prstGeom prst="line">
            <a:avLst/>
          </a:prstGeom>
          <a:noFill/>
          <a:ln w="38100" cap="flat" cmpd="sng">
            <a:solidFill>
              <a:srgbClr val="FFFF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7" name="Line 9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H="1" flipV="1">
            <a:off x="7422515" y="6415405"/>
            <a:ext cx="220345" cy="635"/>
          </a:xfrm>
          <a:prstGeom prst="line">
            <a:avLst/>
          </a:prstGeom>
          <a:noFill/>
          <a:ln w="38100" cap="flat" cmpd="sng">
            <a:solidFill>
              <a:srgbClr val="FFFF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8" name="Line 10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H="1" flipV="1">
            <a:off x="7642225" y="6018530"/>
            <a:ext cx="635" cy="414655"/>
          </a:xfrm>
          <a:prstGeom prst="line">
            <a:avLst/>
          </a:prstGeom>
          <a:noFill/>
          <a:ln w="38100" cap="flat" cmpd="sng">
            <a:solidFill>
              <a:srgbClr val="FFFF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2952115" y="878205"/>
            <a:ext cx="6151245" cy="801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noAutofit/>
          </a:bodyPr>
          <a:lstStyle>
            <a:defPPr>
              <a:defRPr lang="zh-CN"/>
            </a:defPPr>
            <a:lvl1pPr algn="ctr">
              <a:defRPr sz="280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+mn-ea"/>
              </a:defRPr>
            </a:lvl1pPr>
          </a:lstStyle>
          <a:p>
            <a:r>
              <a:rPr lang="zh-CN" altLang="en-US" sz="4400" b="1" dirty="0">
                <a:solidFill>
                  <a:schemeClr val="tx1"/>
                </a:solidFill>
                <a:latin typeface="+mj-ea"/>
                <a:ea typeface="+mj-ea"/>
              </a:rPr>
              <a:t>第七步：提交测验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50651" y="1980154"/>
            <a:ext cx="8354172" cy="283046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57096" y="2420667"/>
            <a:ext cx="107181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00B050"/>
                </a:solidFill>
              </a:rPr>
              <a:t>提交后请耐心等待，不要刷新，以免丢失作答记录。提交成功会有提示。</a:t>
            </a:r>
            <a:endParaRPr lang="zh-CN" altLang="en-US" sz="2400" dirty="0">
              <a:solidFill>
                <a:srgbClr val="00B05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255" y="5289457"/>
            <a:ext cx="10129811" cy="1143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859790" y="-369570"/>
            <a:ext cx="10922635" cy="2132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ctr">
              <a:defRPr sz="2800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defRPr>
            </a:lvl1pPr>
            <a:lvl2pPr algn="ctr">
              <a:defRPr sz="3600">
                <a:solidFill>
                  <a:srgbClr val="FFFFFF"/>
                </a:solidFill>
              </a:defRPr>
            </a:lvl2pPr>
            <a:lvl3pPr algn="ctr">
              <a:defRPr sz="3600">
                <a:solidFill>
                  <a:srgbClr val="FFFFFF"/>
                </a:solidFill>
              </a:defRPr>
            </a:lvl3pPr>
            <a:lvl4pPr algn="ctr">
              <a:defRPr sz="3600">
                <a:solidFill>
                  <a:srgbClr val="FFFFFF"/>
                </a:solidFill>
              </a:defRPr>
            </a:lvl4pPr>
            <a:lvl5pPr algn="ctr">
              <a:defRPr sz="3600">
                <a:solidFill>
                  <a:srgbClr val="FFFFFF"/>
                </a:solidFill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FFFFFF"/>
                </a:solidFill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FFFFFF"/>
                </a:solidFill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FFFFFF"/>
                </a:solidFill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rgbClr val="FFFFFF"/>
                </a:solidFill>
              </a:defRPr>
            </a:lvl9pPr>
          </a:lstStyle>
          <a:p>
            <a:r>
              <a:rPr lang="zh-CN" altLang="en-US" sz="4400" b="1" dirty="0">
                <a:solidFill>
                  <a:srgbClr val="000000"/>
                </a:solidFill>
                <a:latin typeface="黑体"/>
              </a:rPr>
              <a:t>其他：输</a:t>
            </a:r>
            <a:r>
              <a:rPr lang="zh-CN" altLang="en-US" sz="4400" b="1" dirty="0" smtClean="0">
                <a:solidFill>
                  <a:srgbClr val="000000"/>
                </a:solidFill>
                <a:latin typeface="黑体"/>
              </a:rPr>
              <a:t>入密</a:t>
            </a:r>
            <a:r>
              <a:rPr lang="zh-CN" altLang="en-US" sz="4400" b="1" dirty="0">
                <a:solidFill>
                  <a:srgbClr val="000000"/>
                </a:solidFill>
                <a:latin typeface="黑体"/>
              </a:rPr>
              <a:t>码查询测验结果</a:t>
            </a:r>
          </a:p>
        </p:txBody>
      </p:sp>
      <p:sp>
        <p:nvSpPr>
          <p:cNvPr id="5" name="矩形 4"/>
          <p:cNvSpPr/>
          <p:nvPr/>
        </p:nvSpPr>
        <p:spPr>
          <a:xfrm>
            <a:off x="5675648" y="2907992"/>
            <a:ext cx="397396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00B050"/>
                </a:solidFill>
              </a:rPr>
              <a:t>第</a:t>
            </a:r>
            <a:r>
              <a:rPr lang="en-US" altLang="zh-CN" sz="2800" dirty="0">
                <a:solidFill>
                  <a:srgbClr val="00B050"/>
                </a:solidFill>
              </a:rPr>
              <a:t>6</a:t>
            </a:r>
            <a:r>
              <a:rPr lang="zh-CN" altLang="en-US" sz="2800" dirty="0">
                <a:solidFill>
                  <a:srgbClr val="00B050"/>
                </a:solidFill>
              </a:rPr>
              <a:t>周</a:t>
            </a:r>
            <a:r>
              <a:rPr lang="zh-CN" altLang="en-US" sz="2800" dirty="0" smtClean="0">
                <a:solidFill>
                  <a:srgbClr val="00B050"/>
                </a:solidFill>
              </a:rPr>
              <a:t>（</a:t>
            </a:r>
            <a:r>
              <a:rPr lang="en-US" altLang="zh-CN" sz="2800" dirty="0" smtClean="0">
                <a:solidFill>
                  <a:srgbClr val="00B050"/>
                </a:solidFill>
              </a:rPr>
              <a:t>10</a:t>
            </a:r>
            <a:r>
              <a:rPr lang="zh-CN" altLang="en-US" sz="2800" dirty="0" smtClean="0">
                <a:solidFill>
                  <a:srgbClr val="00B050"/>
                </a:solidFill>
              </a:rPr>
              <a:t>月</a:t>
            </a:r>
            <a:r>
              <a:rPr lang="en-US" altLang="zh-CN" sz="2800" dirty="0" smtClean="0">
                <a:solidFill>
                  <a:srgbClr val="00B050"/>
                </a:solidFill>
              </a:rPr>
              <a:t>23-29</a:t>
            </a:r>
            <a:r>
              <a:rPr lang="zh-CN" altLang="en-US" sz="2800" dirty="0">
                <a:solidFill>
                  <a:srgbClr val="00B050"/>
                </a:solidFill>
              </a:rPr>
              <a:t>日</a:t>
            </a:r>
            <a:r>
              <a:rPr lang="zh-CN" altLang="en-US" sz="2800" dirty="0" smtClean="0">
                <a:solidFill>
                  <a:srgbClr val="00B050"/>
                </a:solidFill>
              </a:rPr>
              <a:t>），</a:t>
            </a:r>
            <a:r>
              <a:rPr lang="zh-CN" altLang="en-US" sz="2800" dirty="0">
                <a:solidFill>
                  <a:srgbClr val="00B050"/>
                </a:solidFill>
              </a:rPr>
              <a:t>您可以输入您设置的密码查询自己的测验结果</a:t>
            </a:r>
            <a:r>
              <a:rPr lang="zh-CN" altLang="en-US" sz="2800" dirty="0" smtClean="0">
                <a:solidFill>
                  <a:srgbClr val="00B050"/>
                </a:solidFill>
              </a:rPr>
              <a:t>。操作</a:t>
            </a:r>
            <a:r>
              <a:rPr lang="zh-CN" altLang="en-US" sz="2800" dirty="0">
                <a:solidFill>
                  <a:srgbClr val="00B050"/>
                </a:solidFill>
              </a:rPr>
              <a:t>方法：点击“新生特辑</a:t>
            </a:r>
            <a:r>
              <a:rPr lang="en-US" altLang="zh-CN" sz="2800" dirty="0" smtClean="0">
                <a:solidFill>
                  <a:srgbClr val="00B050"/>
                </a:solidFill>
              </a:rPr>
              <a:t>-</a:t>
            </a:r>
            <a:r>
              <a:rPr lang="zh-CN" altLang="en-US" sz="2800" dirty="0">
                <a:solidFill>
                  <a:srgbClr val="00B050"/>
                </a:solidFill>
              </a:rPr>
              <a:t>测验结果</a:t>
            </a:r>
            <a:r>
              <a:rPr lang="zh-CN" altLang="en-US" sz="2800" dirty="0" smtClean="0">
                <a:solidFill>
                  <a:srgbClr val="00B050"/>
                </a:solidFill>
              </a:rPr>
              <a:t>”</a:t>
            </a:r>
            <a:endParaRPr lang="en-US" altLang="zh-CN" sz="2800" dirty="0" smtClean="0">
              <a:solidFill>
                <a:srgbClr val="00B05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67418" y="2081066"/>
            <a:ext cx="2252000" cy="3900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31806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60*i*9"/>
  <p:tag name="KSO_WM_UNIT_TEMPLATE_CATEGORY" val="custom"/>
  <p:tag name="KSO_WM_UNIT_TEMPLATE_INDEX" val="5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5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54"/>
  <p:tag name="KSO_WM_SLIDE_ID" val="custom160028_24"/>
  <p:tag name="KSO_WM_SLIDE_INDEX" val="24"/>
  <p:tag name="KSO_WM_SLIDE_LAYOUT" val="a_d"/>
  <p:tag name="KSO_WM_SLIDE_LAYOUT_CNT" val="1_1"/>
  <p:tag name="KSO_WM_SLIDE_TYPE" val="text"/>
  <p:tag name="KSO_WM_BEAUTIFY_FLAG" val="#wm#"/>
  <p:tag name="KSO_WM_SLIDE_POSITION" val="153*143"/>
  <p:tag name="KSO_WM_SLIDE_SIZE" val="655*374"/>
  <p:tag name="KSO_WM_SLIDE_ITEM_CNT" val="1"/>
  <p:tag name="KSO_WM_TAG_VERSION" val="1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28"/>
  <p:tag name="KSO_WM_UNIT_TYPE" val="a"/>
  <p:tag name="KSO_WM_UNIT_INDEX" val="1"/>
  <p:tag name="KSO_WM_UNIT_CLEAR" val="1"/>
  <p:tag name="KSO_WM_UNIT_LAYERLEVEL" val="1"/>
  <p:tag name="KSO_WM_UNIT_VALUE" val="23"/>
  <p:tag name="KSO_WM_UNIT_ISCONTENTSTITLE" val="0"/>
  <p:tag name="KSO_WM_UNIT_HIGHLIGHT" val="0"/>
  <p:tag name="KSO_WM_UNIT_COMPATIBLE" val="0"/>
  <p:tag name="KSO_WM_UNIT_ID" val="custom160028_24*a*1"/>
  <p:tag name="KSO_WM_UNIT_PRESET_TEXT_INDEX" val="0"/>
  <p:tag name="KSO_WM_UNIT_PRESET_TEXT_LEN" val="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28"/>
  <p:tag name="KSO_WM_UNIT_TYPE" val="d"/>
  <p:tag name="KSO_WM_UNIT_INDEX" val="1"/>
  <p:tag name="KSO_WM_UNIT_ID" val="custom160028_24*d*1"/>
  <p:tag name="KSO_WM_UNIT_CLEAR" val="0"/>
  <p:tag name="KSO_WM_UNIT_LAYERLEVEL" val="1"/>
  <p:tag name="KSO_WM_UNIT_VALUE" val="1320*2308"/>
  <p:tag name="KSO_WM_UNIT_HIGHLIGHT" val="0"/>
  <p:tag name="KSO_WM_UNIT_COMPATIBLE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54"/>
  <p:tag name="KSO_WM_SLIDE_ID" val="custom160028_24"/>
  <p:tag name="KSO_WM_SLIDE_INDEX" val="24"/>
  <p:tag name="KSO_WM_SLIDE_LAYOUT" val="a_d"/>
  <p:tag name="KSO_WM_SLIDE_LAYOUT_CNT" val="1_1"/>
  <p:tag name="KSO_WM_SLIDE_TYPE" val="text"/>
  <p:tag name="KSO_WM_BEAUTIFY_FLAG" val="#wm#"/>
  <p:tag name="KSO_WM_SLIDE_POSITION" val="153*143"/>
  <p:tag name="KSO_WM_SLIDE_SIZE" val="655*374"/>
  <p:tag name="KSO_WM_SLIDE_ITEM_CNT" val="1"/>
  <p:tag name="KSO_WM_TAG_VERSION" val="1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28"/>
  <p:tag name="KSO_WM_UNIT_TYPE" val="a"/>
  <p:tag name="KSO_WM_UNIT_INDEX" val="1"/>
  <p:tag name="KSO_WM_UNIT_CLEAR" val="1"/>
  <p:tag name="KSO_WM_UNIT_LAYERLEVEL" val="1"/>
  <p:tag name="KSO_WM_UNIT_VALUE" val="23"/>
  <p:tag name="KSO_WM_UNIT_ISCONTENTSTITLE" val="0"/>
  <p:tag name="KSO_WM_UNIT_HIGHLIGHT" val="0"/>
  <p:tag name="KSO_WM_UNIT_COMPATIBLE" val="0"/>
  <p:tag name="KSO_WM_UNIT_ID" val="custom160028_24*a*1"/>
  <p:tag name="KSO_WM_UNIT_PRESET_TEXT_INDEX" val="0"/>
  <p:tag name="KSO_WM_UNIT_PRESET_TEXT_LEN" val="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28"/>
  <p:tag name="KSO_WM_UNIT_TYPE" val="d"/>
  <p:tag name="KSO_WM_UNIT_INDEX" val="1"/>
  <p:tag name="KSO_WM_UNIT_ID" val="custom160028_24*d*1"/>
  <p:tag name="KSO_WM_UNIT_CLEAR" val="0"/>
  <p:tag name="KSO_WM_UNIT_LAYERLEVEL" val="1"/>
  <p:tag name="KSO_WM_UNIT_VALUE" val="1320*2308"/>
  <p:tag name="KSO_WM_UNIT_HIGHLIGHT" val="0"/>
  <p:tag name="KSO_WM_UNIT_COMPATIBLE" val="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54"/>
  <p:tag name="KSO_WM_SLIDE_ID" val="custom160028_24"/>
  <p:tag name="KSO_WM_SLIDE_INDEX" val="24"/>
  <p:tag name="KSO_WM_SLIDE_LAYOUT" val="a_d"/>
  <p:tag name="KSO_WM_SLIDE_LAYOUT_CNT" val="1_1"/>
  <p:tag name="KSO_WM_SLIDE_TYPE" val="text"/>
  <p:tag name="KSO_WM_BEAUTIFY_FLAG" val="#wm#"/>
  <p:tag name="KSO_WM_SLIDE_POSITION" val="153*143"/>
  <p:tag name="KSO_WM_SLIDE_SIZE" val="655*374"/>
  <p:tag name="KSO_WM_SLIDE_ITEM_CNT" val="1"/>
  <p:tag name="KSO_WM_TAG_VERSION" val="1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28"/>
  <p:tag name="KSO_WM_UNIT_TYPE" val="a"/>
  <p:tag name="KSO_WM_UNIT_INDEX" val="1"/>
  <p:tag name="KSO_WM_UNIT_CLEAR" val="1"/>
  <p:tag name="KSO_WM_UNIT_LAYERLEVEL" val="1"/>
  <p:tag name="KSO_WM_UNIT_VALUE" val="23"/>
  <p:tag name="KSO_WM_UNIT_ISCONTENTSTITLE" val="0"/>
  <p:tag name="KSO_WM_UNIT_HIGHLIGHT" val="0"/>
  <p:tag name="KSO_WM_UNIT_COMPATIBLE" val="0"/>
  <p:tag name="KSO_WM_UNIT_ID" val="custom160028_24*a*1"/>
  <p:tag name="KSO_WM_UNIT_PRESET_TEXT_INDEX" val="0"/>
  <p:tag name="KSO_WM_UNIT_PRESET_TEXT_LEN" val="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54"/>
  <p:tag name="KSO_WM_SLIDE_ID" val="custom160028_17"/>
  <p:tag name="KSO_WM_SLIDE_INDEX" val="17"/>
  <p:tag name="KSO_WM_SLIDE_LAYOUT" val="a_d"/>
  <p:tag name="KSO_WM_SLIDE_LAYOUT_CNT" val="1_2"/>
  <p:tag name="KSO_WM_SLIDE_TYPE" val="text"/>
  <p:tag name="KSO_WM_BEAUTIFY_FLAG" val="#wm#"/>
  <p:tag name="KSO_WM_SLIDE_POSITION" val="286*176"/>
  <p:tag name="KSO_WM_SLIDE_SIZE" val="624*235"/>
  <p:tag name="KSO_WM_SLIDE_ITEM_CNT" val="2"/>
  <p:tag name="KSO_WM_TAG_VERSION" val="1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60*i*2"/>
  <p:tag name="KSO_WM_UNIT_TEMPLATE_CATEGORY" val="custom"/>
  <p:tag name="KSO_WM_UNIT_TEMPLATE_INDEX" val="5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54"/>
  <p:tag name="KSO_WM_SLIDE_ID" val="custom160028_17"/>
  <p:tag name="KSO_WM_SLIDE_INDEX" val="17"/>
  <p:tag name="KSO_WM_SLIDE_LAYOUT" val="a_d"/>
  <p:tag name="KSO_WM_SLIDE_LAYOUT_CNT" val="1_2"/>
  <p:tag name="KSO_WM_SLIDE_TYPE" val="text"/>
  <p:tag name="KSO_WM_BEAUTIFY_FLAG" val="#wm#"/>
  <p:tag name="KSO_WM_SLIDE_POSITION" val="286*176"/>
  <p:tag name="KSO_WM_SLIDE_SIZE" val="624*235"/>
  <p:tag name="KSO_WM_SLIDE_ITEM_CNT" val="2"/>
  <p:tag name="KSO_WM_TAG_VERSION" val="1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28"/>
  <p:tag name="KSO_WM_UNIT_TYPE" val="a"/>
  <p:tag name="KSO_WM_UNIT_INDEX" val="1"/>
  <p:tag name="KSO_WM_UNIT_CLEAR" val="1"/>
  <p:tag name="KSO_WM_UNIT_LAYERLEVEL" val="1"/>
  <p:tag name="KSO_WM_UNIT_VALUE" val="63"/>
  <p:tag name="KSO_WM_UNIT_ISCONTENTSTITLE" val="0"/>
  <p:tag name="KSO_WM_UNIT_HIGHLIGHT" val="0"/>
  <p:tag name="KSO_WM_UNIT_COMPATIBLE" val="0"/>
  <p:tag name="KSO_WM_UNIT_ID" val="custom160028_17*a*1"/>
  <p:tag name="KSO_WM_UNIT_PRESET_TEXT_INDEX" val="0"/>
  <p:tag name="KSO_WM_UNIT_PRESET_TEXT_LEN" val="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54"/>
  <p:tag name="KSO_WM_SLIDE_ID" val="custom160028_30"/>
  <p:tag name="KSO_WM_SLIDE_INDEX" val="30"/>
  <p:tag name="KSO_WM_SLIDE_LAYOUT" val="a_d"/>
  <p:tag name="KSO_WM_SLIDE_LAYOUT_CNT" val="1_1"/>
  <p:tag name="KSO_WM_SLIDE_TYPE" val="text"/>
  <p:tag name="KSO_WM_BEAUTIFY_FLAG" val="#wm#"/>
  <p:tag name="KSO_WM_SLIDE_POSITION" val="188*17"/>
  <p:tag name="KSO_WM_SLIDE_SIZE" val="561*421"/>
  <p:tag name="KSO_WM_SLIDE_ITEM_CNT" val="1"/>
  <p:tag name="KSO_WM_TAG_VERSION" val="1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28_30*i*5"/>
  <p:tag name="KSO_WM_TEMPLATE_CATEGORY" val="custom"/>
  <p:tag name="KSO_WM_TEMPLATE_INDEX" val="160028"/>
  <p:tag name="KSO_WM_UNIT_INDEX" val="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28_30*i*6"/>
  <p:tag name="KSO_WM_TEMPLATE_CATEGORY" val="custom"/>
  <p:tag name="KSO_WM_TEMPLATE_INDEX" val="160028"/>
  <p:tag name="KSO_WM_UNIT_INDEX" val="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28_30*i*7"/>
  <p:tag name="KSO_WM_TEMPLATE_CATEGORY" val="custom"/>
  <p:tag name="KSO_WM_TEMPLATE_INDEX" val="160028"/>
  <p:tag name="KSO_WM_UNIT_INDEX" val="7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160028_30*i*8"/>
  <p:tag name="KSO_WM_TEMPLATE_CATEGORY" val="custom"/>
  <p:tag name="KSO_WM_TEMPLATE_INDEX" val="160028"/>
  <p:tag name="KSO_WM_UNIT_INDEX" val="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28"/>
  <p:tag name="KSO_WM_UNIT_TYPE" val="a"/>
  <p:tag name="KSO_WM_UNIT_INDEX" val="1"/>
  <p:tag name="KSO_WM_UNIT_CLEAR" val="1"/>
  <p:tag name="KSO_WM_UNIT_LAYERLEVEL" val="1"/>
  <p:tag name="KSO_WM_UNIT_VALUE" val="10"/>
  <p:tag name="KSO_WM_UNIT_ISCONTENTSTITLE" val="0"/>
  <p:tag name="KSO_WM_UNIT_HIGHLIGHT" val="0"/>
  <p:tag name="KSO_WM_UNIT_COMPATIBLE" val="0"/>
  <p:tag name="KSO_WM_UNIT_ID" val="custom160028_30*a*1"/>
  <p:tag name="KSO_WM_UNIT_PRESET_TEXT_INDEX" val="0"/>
  <p:tag name="KSO_WM_UNIT_PRESET_TEXT_LEN" val="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54"/>
  <p:tag name="KSO_WM_SLIDE_ID" val="custom160028_24"/>
  <p:tag name="KSO_WM_SLIDE_INDEX" val="24"/>
  <p:tag name="KSO_WM_SLIDE_LAYOUT" val="a_d"/>
  <p:tag name="KSO_WM_SLIDE_LAYOUT_CNT" val="1_1"/>
  <p:tag name="KSO_WM_SLIDE_TYPE" val="text"/>
  <p:tag name="KSO_WM_BEAUTIFY_FLAG" val="#wm#"/>
  <p:tag name="KSO_WM_SLIDE_POSITION" val="153*143"/>
  <p:tag name="KSO_WM_SLIDE_SIZE" val="655*374"/>
  <p:tag name="KSO_WM_SLIDE_ITEM_CNT" val="1"/>
  <p:tag name="KSO_WM_TAG_VERSION" val="1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28"/>
  <p:tag name="KSO_WM_UNIT_TYPE" val="a"/>
  <p:tag name="KSO_WM_UNIT_INDEX" val="1"/>
  <p:tag name="KSO_WM_UNIT_CLEAR" val="1"/>
  <p:tag name="KSO_WM_UNIT_LAYERLEVEL" val="1"/>
  <p:tag name="KSO_WM_UNIT_VALUE" val="23"/>
  <p:tag name="KSO_WM_UNIT_ISCONTENTSTITLE" val="0"/>
  <p:tag name="KSO_WM_UNIT_HIGHLIGHT" val="0"/>
  <p:tag name="KSO_WM_UNIT_COMPATIBLE" val="0"/>
  <p:tag name="KSO_WM_UNIT_ID" val="custom160028_24*a*1"/>
  <p:tag name="KSO_WM_UNIT_PRESET_TEXT_INDEX" val="0"/>
  <p:tag name="KSO_WM_UNIT_PRESET_TEXT_LEN" val="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60*i*6"/>
  <p:tag name="KSO_WM_UNIT_TEMPLATE_CATEGORY" val="custom"/>
  <p:tag name="KSO_WM_UNIT_TEMPLATE_INDEX" val="5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60*i*7"/>
  <p:tag name="KSO_WM_UNIT_TEMPLATE_CATEGORY" val="custom"/>
  <p:tag name="KSO_WM_UNIT_TEMPLATE_INDEX" val="5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60*i*8"/>
  <p:tag name="KSO_WM_UNIT_TEMPLATE_CATEGORY" val="custom"/>
  <p:tag name="KSO_WM_UNIT_TEMPLATE_INDEX" val="5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60*i*13"/>
  <p:tag name="KSO_WM_UNIT_TEMPLATE_CATEGORY" val="custom"/>
  <p:tag name="KSO_WM_UNIT_TEMPLATE_INDEX" val="5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60*i*14"/>
  <p:tag name="KSO_WM_UNIT_TEMPLATE_CATEGORY" val="custom"/>
  <p:tag name="KSO_WM_UNIT_TEMPLATE_INDEX" val="5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UNIT_TYPE" val="i"/>
  <p:tag name="KSO_WM_UNIT_ID" val="260*i*15"/>
  <p:tag name="KSO_WM_UNIT_TEMPLATE_CATEGORY" val="custom"/>
  <p:tag name="KSO_WM_UNIT_TEMPLATE_INDEX" val="5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60054"/>
  <p:tag name="KSO_WM_UNIT_ID" val="custom160054_1*a*1"/>
  <p:tag name="KSO_WM_UNIT_TYPE" val="a"/>
  <p:tag name="KSO_WM_UNIT_INDEX" val="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0"/>
  <p:tag name="KSO_WM_UNIT_PRESET_TEXT_LEN" val="9"/>
</p:tagLst>
</file>

<file path=ppt/theme/theme1.xml><?xml version="1.0" encoding="utf-8"?>
<a:theme xmlns:a="http://schemas.openxmlformats.org/drawingml/2006/main" name="2_默认设计模板">
  <a:themeElements>
    <a:clrScheme name="自定义 30">
      <a:dk1>
        <a:srgbClr val="000000"/>
      </a:dk1>
      <a:lt1>
        <a:srgbClr val="FFFFFF"/>
      </a:lt1>
      <a:dk2>
        <a:srgbClr val="54BBDC"/>
      </a:dk2>
      <a:lt2>
        <a:srgbClr val="808080"/>
      </a:lt2>
      <a:accent1>
        <a:srgbClr val="BED52F"/>
      </a:accent1>
      <a:accent2>
        <a:srgbClr val="73C8BE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432</Words>
  <Application>Microsoft Office PowerPoint</Application>
  <PresentationFormat>自定义</PresentationFormat>
  <Paragraphs>22</Paragraphs>
  <Slides>9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2_默认设计模板</vt:lpstr>
      <vt:lpstr>普查测验操作方法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xb21cn</cp:lastModifiedBy>
  <cp:revision>21</cp:revision>
  <dcterms:created xsi:type="dcterms:W3CDTF">2016-10-25T10:45:02Z</dcterms:created>
  <dcterms:modified xsi:type="dcterms:W3CDTF">2017-10-09T08:32:13Z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2052-10.1.0.6029</vt:lpwstr>
  </property>
</Properties>
</file>